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0" r:id="rId4"/>
    <p:sldId id="271" r:id="rId5"/>
    <p:sldId id="279" r:id="rId6"/>
    <p:sldId id="277" r:id="rId7"/>
    <p:sldId id="275" r:id="rId8"/>
    <p:sldId id="282" r:id="rId9"/>
    <p:sldId id="281" r:id="rId10"/>
    <p:sldId id="276" r:id="rId11"/>
    <p:sldId id="269" r:id="rId12"/>
    <p:sldId id="27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-sfera.hr/dodatni-digitalni-sadrzaji/49fd05a4-c6fb-44ab-81e6-43065670faa8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e-sfera.hr/dodatni-digitalni-sadrzaji/49fd05a4-c6fb-44ab-81e6-43065670faa8/assets/interactivity/kviz_b_1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f591f392-c306-4f72-9685-91bfa5826c7f/assets/video/ucinci_elektricne_struje.mp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f591f392-c306-4f72-9685-91bfa5826c7f/assets/video/nc1_t04_toplinski_ucinak_elektricne_struje.mp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f591f392-c306-4f72-9685-91bfa5826c7f/assets/video/nc1_t04_svjetlosni_ucinak_elektricne_struje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f591f392-c306-4f72-9685-91bfa5826c7f/assets/video/nc1_t04_kemijski_ucinak_elektricne_struje_-_grafitne_elektrod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6887" y="2347135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Učinci električne struje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6"/>
          <p:cNvGrpSpPr>
            <a:grpSpLocks/>
          </p:cNvGrpSpPr>
          <p:nvPr/>
        </p:nvGrpSpPr>
        <p:grpSpPr bwMode="auto">
          <a:xfrm>
            <a:off x="1189150" y="1593635"/>
            <a:ext cx="3124200" cy="1973478"/>
            <a:chOff x="714348" y="1267820"/>
            <a:chExt cx="4364656" cy="3572455"/>
          </a:xfrm>
        </p:grpSpPr>
        <p:pic>
          <p:nvPicPr>
            <p:cNvPr id="20489" name="Picture 2" descr="D:\Sandra - školska ppt\FIZIKA8_U\8_I_16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1785926"/>
              <a:ext cx="4364656" cy="305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"/>
            <p:cNvSpPr txBox="1">
              <a:spLocks noChangeArrowheads="1"/>
            </p:cNvSpPr>
            <p:nvPr/>
          </p:nvSpPr>
          <p:spPr bwMode="auto">
            <a:xfrm>
              <a:off x="857224" y="1282733"/>
              <a:ext cx="584949" cy="66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r-Latn-RS" dirty="0" smtClean="0">
                  <a:latin typeface="Calibri" panose="020F0502020204030204" pitchFamily="34" charset="0"/>
                </a:rPr>
                <a:t>a) </a:t>
              </a:r>
              <a:endParaRPr lang="en-US" altLang="sr-Latn-RS" dirty="0">
                <a:latin typeface="Calibri" panose="020F0502020204030204" pitchFamily="34" charset="0"/>
              </a:endParaRPr>
            </a:p>
          </p:txBody>
        </p:sp>
        <p:sp>
          <p:nvSpPr>
            <p:cNvPr id="20491" name="TextBox 4"/>
            <p:cNvSpPr txBox="1">
              <a:spLocks noChangeArrowheads="1"/>
            </p:cNvSpPr>
            <p:nvPr/>
          </p:nvSpPr>
          <p:spPr bwMode="auto">
            <a:xfrm>
              <a:off x="2643173" y="1267820"/>
              <a:ext cx="600627" cy="66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r-Latn-RS" dirty="0" smtClean="0">
                  <a:latin typeface="Calibri" panose="020F0502020204030204" pitchFamily="34" charset="0"/>
                </a:rPr>
                <a:t>b) </a:t>
              </a:r>
              <a:endParaRPr lang="en-US" altLang="sr-Latn-RS" dirty="0">
                <a:latin typeface="Calibri" panose="020F0502020204030204" pitchFamily="34" charset="0"/>
              </a:endParaRPr>
            </a:p>
          </p:txBody>
        </p:sp>
        <p:sp>
          <p:nvSpPr>
            <p:cNvPr id="20492" name="TextBox 5"/>
            <p:cNvSpPr txBox="1">
              <a:spLocks noChangeArrowheads="1"/>
            </p:cNvSpPr>
            <p:nvPr/>
          </p:nvSpPr>
          <p:spPr bwMode="auto">
            <a:xfrm>
              <a:off x="4452142" y="1267820"/>
              <a:ext cx="567034" cy="66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r-Latn-RS" dirty="0" smtClean="0">
                  <a:latin typeface="Calibri" panose="020F0502020204030204" pitchFamily="34" charset="0"/>
                </a:rPr>
                <a:t>c) </a:t>
              </a:r>
              <a:endParaRPr lang="en-US" altLang="sr-Latn-RS" dirty="0">
                <a:latin typeface="Calibri" panose="020F0502020204030204" pitchFamily="34" charset="0"/>
              </a:endParaRPr>
            </a:p>
          </p:txBody>
        </p:sp>
      </p:grpSp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5368550" y="1394100"/>
            <a:ext cx="530609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3000" dirty="0" smtClean="0">
                <a:latin typeface="+mn-lt"/>
              </a:rPr>
              <a:t>a</a:t>
            </a:r>
            <a:r>
              <a:rPr lang="hr-HR" altLang="sr-Latn-RS" sz="3000" dirty="0" smtClean="0">
                <a:latin typeface="+mn-lt"/>
                <a:cs typeface="Arial" panose="020B0604020202020204" pitchFamily="34" charset="0"/>
              </a:rPr>
              <a:t>) </a:t>
            </a:r>
            <a:r>
              <a:rPr lang="hr-HR" altLang="sr-Latn-RS" sz="3000" dirty="0">
                <a:latin typeface="+mn-lt"/>
                <a:cs typeface="Arial" panose="020B0604020202020204" pitchFamily="34" charset="0"/>
              </a:rPr>
              <a:t>Kroz osigurač teče struja</a:t>
            </a:r>
          </a:p>
          <a:p>
            <a:pPr>
              <a:lnSpc>
                <a:spcPct val="150000"/>
              </a:lnSpc>
            </a:pPr>
            <a:r>
              <a:rPr lang="hr-HR" altLang="sr-Latn-RS" sz="3000" dirty="0" smtClean="0">
                <a:latin typeface="+mn-lt"/>
                <a:cs typeface="Arial" panose="020B0604020202020204" pitchFamily="34" charset="0"/>
              </a:rPr>
              <a:t>b) </a:t>
            </a:r>
            <a:r>
              <a:rPr lang="hr-HR" altLang="sr-Latn-RS" sz="3000" dirty="0">
                <a:latin typeface="+mn-lt"/>
                <a:cs typeface="Arial" panose="020B0604020202020204" pitchFamily="34" charset="0"/>
              </a:rPr>
              <a:t>Kratki spoj – osigurač pregori</a:t>
            </a:r>
          </a:p>
          <a:p>
            <a:pPr>
              <a:lnSpc>
                <a:spcPct val="150000"/>
              </a:lnSpc>
            </a:pPr>
            <a:r>
              <a:rPr lang="hr-HR" altLang="sr-Latn-RS" sz="3000" dirty="0" smtClean="0">
                <a:latin typeface="+mn-lt"/>
                <a:cs typeface="Arial" panose="020B0604020202020204" pitchFamily="34" charset="0"/>
              </a:rPr>
              <a:t>c) </a:t>
            </a:r>
            <a:r>
              <a:rPr lang="hr-HR" altLang="sr-Latn-RS" sz="3000" dirty="0">
                <a:latin typeface="+mn-lt"/>
                <a:cs typeface="Arial" panose="020B0604020202020204" pitchFamily="34" charset="0"/>
              </a:rPr>
              <a:t>Osigurač nakon kratkog spoja</a:t>
            </a:r>
            <a:endParaRPr lang="en-US" altLang="sr-Latn-RS" sz="30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979711" y="3817319"/>
            <a:ext cx="5736916" cy="2110394"/>
            <a:chOff x="714348" y="5000636"/>
            <a:chExt cx="5736895" cy="2110524"/>
          </a:xfrm>
        </p:grpSpPr>
        <p:grpSp>
          <p:nvGrpSpPr>
            <p:cNvPr id="20485" name="Group 10"/>
            <p:cNvGrpSpPr>
              <a:grpSpLocks/>
            </p:cNvGrpSpPr>
            <p:nvPr/>
          </p:nvGrpSpPr>
          <p:grpSpPr bwMode="auto">
            <a:xfrm>
              <a:off x="714348" y="5000636"/>
              <a:ext cx="2749550" cy="1039877"/>
              <a:chOff x="714348" y="5214950"/>
              <a:chExt cx="2749550" cy="1039877"/>
            </a:xfrm>
          </p:grpSpPr>
          <p:pic>
            <p:nvPicPr>
              <p:cNvPr id="20487" name="Picture 3" descr="D:\Sandra - školska ppt\FIZIKA8_U\8_I_16b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48" y="5214950"/>
                <a:ext cx="2749550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TextBox 9"/>
              <p:cNvSpPr txBox="1">
                <a:spLocks noChangeArrowheads="1"/>
              </p:cNvSpPr>
              <p:nvPr/>
            </p:nvSpPr>
            <p:spPr bwMode="auto">
              <a:xfrm>
                <a:off x="928661" y="5857927"/>
                <a:ext cx="2089150" cy="39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hr-HR" altLang="sr-Latn-RS" sz="2000" dirty="0">
                    <a:latin typeface="Calibri" panose="020F0502020204030204" pitchFamily="34" charset="0"/>
                  </a:rPr>
                  <a:t>Simbol za osigurač</a:t>
                </a:r>
                <a:endParaRPr lang="en-US" altLang="sr-Latn-R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928661" y="6587908"/>
              <a:ext cx="5522582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r-Latn-RS" sz="2800" b="1" dirty="0">
                  <a:latin typeface="Calibri" panose="020F0502020204030204" pitchFamily="34" charset="0"/>
                </a:rPr>
                <a:t>Osigurač</a:t>
              </a:r>
              <a:r>
                <a:rPr lang="hr-HR" altLang="sr-Latn-RS" sz="2800" dirty="0">
                  <a:latin typeface="Calibri" panose="020F0502020204030204" pitchFamily="34" charset="0"/>
                </a:rPr>
                <a:t> – štiti električni strujni krug</a:t>
              </a:r>
              <a:endParaRPr lang="en-US" altLang="sr-Latn-R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082351" y="776529"/>
            <a:ext cx="1983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Osigurač</a:t>
            </a:r>
          </a:p>
        </p:txBody>
      </p:sp>
      <p:pic>
        <p:nvPicPr>
          <p:cNvPr id="20494" name="Picture 14" descr="osigurač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078" y="43441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osigurač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598" y="4860502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0168157" y="5597012"/>
            <a:ext cx="1378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200" dirty="0"/>
              <a:t>Stakleni i keramički</a:t>
            </a:r>
          </a:p>
          <a:p>
            <a:r>
              <a:rPr lang="hr-HR" altLang="sr-Latn-RS" sz="1200" dirty="0"/>
              <a:t>uložak osigurača.</a:t>
            </a:r>
          </a:p>
        </p:txBody>
      </p:sp>
      <p:sp>
        <p:nvSpPr>
          <p:cNvPr id="17" name="Zvijezda s 5 krakova 1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1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7751928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8981433" cy="38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Koje se pretvorbe energije događaju u električnoj žarulji?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kemijsko djelovanje električne struje?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električni otpornik i gdje se koristi?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Kada nastaje kratki spoj?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Kako se štitimo od kratkog spoj?</a:t>
            </a:r>
            <a:endParaRPr lang="hr-HR" altLang="sr-Latn-R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sp>
        <p:nvSpPr>
          <p:cNvPr id="4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46" y="236639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151" y="2366399"/>
            <a:ext cx="3292320" cy="32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Obični oblačić 10"/>
          <p:cNvSpPr/>
          <p:nvPr/>
        </p:nvSpPr>
        <p:spPr>
          <a:xfrm>
            <a:off x="10494329" y="510707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Akcijski gumb: Pomoć 11">
            <a:hlinkClick r:id="" action="ppaction://noaction" highlightClick="1"/>
          </p:cNvPr>
          <p:cNvSpPr/>
          <p:nvPr/>
        </p:nvSpPr>
        <p:spPr>
          <a:xfrm>
            <a:off x="10791792" y="726871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300766" y="787968"/>
            <a:ext cx="933718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Kako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znaš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da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je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žaruljom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teče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električna struja?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Što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zagrijava zrak u sušilu za kosu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sz="2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Pogledajte video i prepoznajte učinke električne struje.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51816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527707"/>
            <a:ext cx="2057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8" y="3254168"/>
            <a:ext cx="1676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grija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772" y="35623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38474" y="5495715"/>
            <a:ext cx="2412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400" dirty="0"/>
              <a:t>Užarena žica grijača uređaja za</a:t>
            </a:r>
          </a:p>
          <a:p>
            <a:r>
              <a:rPr lang="hr-HR" altLang="sr-Latn-RS" sz="1400" dirty="0"/>
              <a:t>savijanje plastike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" name="Picture 2" descr="C:\Users\Hp\Downloads\clapperboard-311792_128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4243" y="899698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10753302" y="2088112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</p:spTree>
    <p:extLst>
      <p:ext uri="{BB962C8B-B14F-4D97-AF65-F5344CB8AC3E}">
        <p14:creationId xmlns:p14="http://schemas.microsoft.com/office/powerpoint/2010/main" xmlns="" val="30542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8261" y="116099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/>
              <a:t>Učinci električne struje mogu </a:t>
            </a:r>
            <a:r>
              <a:rPr lang="hr-HR" sz="3200" dirty="0" smtClean="0"/>
              <a:t>biti: svjetlosni, toplinski, zvučni, mehanički i kemijski. 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4797" y="2258196"/>
            <a:ext cx="2872545" cy="1450706"/>
          </a:xfrm>
          <a:prstGeom prst="rect">
            <a:avLst/>
          </a:prstGeom>
        </p:spPr>
      </p:pic>
      <p:pic>
        <p:nvPicPr>
          <p:cNvPr id="1026" name="Picture 2" descr="Lightbulb, Bulb, Light, Idea, Energy, Power, Inno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837" y="2212208"/>
            <a:ext cx="2434107" cy="14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-sfera.hr/dodatni-digitalni-sadrzaji/f591f392-c306-4f72-9685-91bfa5826c7f/assets/image/elektricni_t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174" y="4005535"/>
            <a:ext cx="1410887" cy="21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-sfera.hr/dodatni-digitalni-sadrzaji/f591f392-c306-4f72-9685-91bfa5826c7f/assets/image/glaca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539" y="3961402"/>
            <a:ext cx="2755050" cy="22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-sfera.hr/dodatni-digitalni-sadrzaji/f591f392-c306-4f72-9685-91bfa5826c7f/assets/image/grijali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658" y="2103436"/>
            <a:ext cx="2329712" cy="17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e-sfera.hr/dodatni-digitalni-sadrzaji/f591f392-c306-4f72-9685-91bfa5826c7f/assets/image/ploca_za_kuhanj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837" y="4508768"/>
            <a:ext cx="2523231" cy="1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9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485364" y="965148"/>
            <a:ext cx="6226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Zagrijavanje električne </a:t>
            </a:r>
            <a:r>
              <a:rPr lang="hr-HR" altLang="sr-Latn-RS" sz="32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2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i LED žarulje </a:t>
            </a:r>
            <a:endParaRPr lang="en-US" altLang="sr-Latn-RS" sz="32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2551094" y="5006663"/>
            <a:ext cx="59923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Jesu li se obje žarulje jednako zagrijale?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391" y="1829817"/>
            <a:ext cx="4823753" cy="28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2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4905" y="2841682"/>
            <a:ext cx="2381365" cy="1786072"/>
          </a:xfrm>
          <a:prstGeom prst="rect">
            <a:avLst/>
          </a:prstGeom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7590" y="2815769"/>
            <a:ext cx="2701385" cy="1800923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26523" y="868610"/>
            <a:ext cx="972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Svjetlosni i toplinski</a:t>
            </a:r>
            <a:r>
              <a:rPr lang="hr-HR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učinci </a:t>
            </a:r>
            <a:r>
              <a:rPr lang="hr-HR" altLang="sr-Latn-RS" sz="36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električne </a:t>
            </a:r>
            <a:r>
              <a:rPr lang="hr-HR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struje</a:t>
            </a:r>
            <a:endParaRPr lang="en-US" altLang="sr-Latn-RS" sz="36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326523" y="1790163"/>
            <a:ext cx="84356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800" dirty="0">
                <a:cs typeface="Arial" panose="020B0604020202020204" pitchFamily="34" charset="0"/>
              </a:rPr>
              <a:t>Prolaskom struje kroz </a:t>
            </a:r>
            <a:r>
              <a:rPr lang="hr-HR" altLang="sr-Latn-RS" sz="2800" dirty="0" smtClean="0">
                <a:cs typeface="Arial" panose="020B0604020202020204" pitchFamily="34" charset="0"/>
              </a:rPr>
              <a:t>žaruljicu, ona </a:t>
            </a:r>
            <a:r>
              <a:rPr lang="hr-HR" altLang="sr-Latn-RS" sz="2800" dirty="0">
                <a:cs typeface="Arial" panose="020B0604020202020204" pitchFamily="34" charset="0"/>
              </a:rPr>
              <a:t>svijetli i zagrijava se.</a:t>
            </a:r>
            <a:endParaRPr lang="en-US" altLang="sr-Latn-RS" sz="2800" dirty="0"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082352" y="5231822"/>
            <a:ext cx="9851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Led žarulje se manje zagrijavaju od klasičnih žarulja sa žarnom niti i zato troše manje električne energije. </a:t>
            </a:r>
            <a:endParaRPr lang="hr-HR" sz="2800" dirty="0"/>
          </a:p>
        </p:txBody>
      </p:sp>
      <p:pic>
        <p:nvPicPr>
          <p:cNvPr id="11" name="Picture 2" descr="C:\Users\Hp\Downloads\clapperboard-311792_1280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4164" y="1026425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10934163" y="5231822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Pogledajte video</a:t>
            </a:r>
            <a:endParaRPr lang="hr-HR" sz="1600" dirty="0"/>
          </a:p>
        </p:txBody>
      </p:sp>
      <p:pic>
        <p:nvPicPr>
          <p:cNvPr id="13" name="Picture 2" descr="C:\Users\Hp\Downloads\clapperboard-311792_1280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4163" y="3979925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10934163" y="2284814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Pogledajte video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1490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1052300" y="946149"/>
            <a:ext cx="6657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Kemijski  </a:t>
            </a:r>
            <a:r>
              <a:rPr lang="hr-HR" altLang="sr-Latn-RS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učinak  </a:t>
            </a:r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električne struje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2053638" y="4876801"/>
            <a:ext cx="7994240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Osim što žaruljica svijetli, na uronjenim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krajevima žice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pojave se mjehurići plina dok teče struja. </a:t>
            </a:r>
            <a:endParaRPr lang="hr-HR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8" name="Picture 2" descr="C:\Users\Hp\Downloads\clapperboard-311792_128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9620" y="1041400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10949620" y="2133984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Pogledajte video</a:t>
            </a:r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642" y="1618198"/>
            <a:ext cx="3079359" cy="29538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3637" y="1897229"/>
            <a:ext cx="2771270" cy="26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7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125203" y="837830"/>
            <a:ext cx="2240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Kratki spoj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468717" y="1618198"/>
            <a:ext cx="8693534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Što se događa sa žaruljicom kada uključimo dodatni vodič?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891" y="2488717"/>
            <a:ext cx="2667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503" y="267128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96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6455" y="498216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Kratki spoj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Kratki spoj nastaje uslijed: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Spoja dva voda oštećene izolacije.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Vrlo snažne struje koja zagrijava vodove.</a:t>
            </a:r>
          </a:p>
          <a:p>
            <a:endParaRPr lang="hr-HR" altLang="sr-Latn-RS" sz="3200" dirty="0">
              <a:latin typeface="+mn-lt"/>
              <a:cs typeface="Arial" panose="020B0604020202020204" pitchFamily="34" charset="0"/>
            </a:endParaRPr>
          </a:p>
          <a:p>
            <a:endParaRPr lang="en-US" altLang="sr-Latn-RS" sz="2400" dirty="0"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815655"/>
            <a:ext cx="10515600" cy="2823648"/>
          </a:xfrm>
        </p:spPr>
        <p:txBody>
          <a:bodyPr/>
          <a:lstStyle/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dirty="0">
                <a:cs typeface="Arial" panose="020B0604020202020204" pitchFamily="34" charset="0"/>
              </a:rPr>
              <a:t>M</a:t>
            </a:r>
            <a:r>
              <a:rPr lang="en-US" altLang="sr-Latn-RS" dirty="0">
                <a:cs typeface="Arial" panose="020B0604020202020204" pitchFamily="34" charset="0"/>
              </a:rPr>
              <a:t>etalno tijelo koje struju vodi slabije nego električni vodovi</a:t>
            </a:r>
            <a:r>
              <a:rPr lang="hr-HR" altLang="sr-Latn-RS" dirty="0">
                <a:cs typeface="Arial" panose="020B0604020202020204" pitchFamily="34" charset="0"/>
              </a:rPr>
              <a:t>.</a:t>
            </a:r>
            <a:endParaRPr lang="en-US" altLang="sr-Latn-RS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en-US" altLang="sr-Latn-RS" dirty="0">
                <a:cs typeface="Arial" panose="020B0604020202020204" pitchFamily="34" charset="0"/>
              </a:rPr>
              <a:t> </a:t>
            </a:r>
            <a:r>
              <a:rPr lang="hr-HR" altLang="sr-Latn-RS" dirty="0">
                <a:cs typeface="Arial" panose="020B0604020202020204" pitchFamily="34" charset="0"/>
              </a:rPr>
              <a:t>K</a:t>
            </a:r>
            <a:r>
              <a:rPr lang="en-US" altLang="sr-Latn-RS" dirty="0">
                <a:cs typeface="Arial" panose="020B0604020202020204" pitchFamily="34" charset="0"/>
              </a:rPr>
              <a:t>ao otpornik rabimo žicu od slitine – </a:t>
            </a:r>
            <a:r>
              <a:rPr lang="hr-HR" altLang="sr-Latn-RS" dirty="0">
                <a:cs typeface="Arial" panose="020B0604020202020204" pitchFamily="34" charset="0"/>
              </a:rPr>
              <a:t>cekas ili </a:t>
            </a:r>
            <a:r>
              <a:rPr lang="en-US" altLang="sr-Latn-RS" dirty="0">
                <a:cs typeface="Arial" panose="020B0604020202020204" pitchFamily="34" charset="0"/>
              </a:rPr>
              <a:t>konstantan</a:t>
            </a:r>
            <a:r>
              <a:rPr lang="hr-HR" altLang="sr-Latn-RS" dirty="0">
                <a:cs typeface="Arial" panose="020B0604020202020204" pitchFamily="34" charset="0"/>
              </a:rPr>
              <a:t>.</a:t>
            </a:r>
            <a:endParaRPr lang="en-US" altLang="sr-Latn-RS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en-US" altLang="sr-Latn-RS" dirty="0">
                <a:cs typeface="Arial" panose="020B0604020202020204" pitchFamily="34" charset="0"/>
              </a:rPr>
              <a:t> </a:t>
            </a:r>
            <a:r>
              <a:rPr lang="hr-HR" altLang="sr-Latn-RS" dirty="0">
                <a:cs typeface="Arial" panose="020B0604020202020204" pitchFamily="34" charset="0"/>
              </a:rPr>
              <a:t>S</a:t>
            </a:r>
            <a:r>
              <a:rPr lang="en-US" altLang="sr-Latn-RS" dirty="0">
                <a:cs typeface="Arial" panose="020B0604020202020204" pitchFamily="34" charset="0"/>
              </a:rPr>
              <a:t>luži za dobivanje topline u električnom grijaču</a:t>
            </a:r>
            <a:r>
              <a:rPr lang="hr-HR" altLang="sr-Latn-RS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82351" y="991961"/>
            <a:ext cx="324601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otpornik</a:t>
            </a:r>
          </a:p>
        </p:txBody>
      </p:sp>
      <p:pic>
        <p:nvPicPr>
          <p:cNvPr id="10242" name="Picture 2" descr="Resistor, Symbol, Circ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0706" y="3419656"/>
            <a:ext cx="1366076" cy="29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945479" y="5391887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Simbol otpornika </a:t>
            </a:r>
            <a:endParaRPr lang="hr-HR" dirty="0"/>
          </a:p>
        </p:txBody>
      </p:sp>
      <p:pic>
        <p:nvPicPr>
          <p:cNvPr id="10246" name="Picture 6" descr="Electronics, Element, Resis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82132" y="4405905"/>
            <a:ext cx="2484594" cy="14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2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Električni strujni krug (3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Električni strujni krug (3)</Template>
  <TotalTime>86</TotalTime>
  <Words>310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1. Električni strujni krug (3)</vt:lpstr>
      <vt:lpstr>Slide 1</vt:lpstr>
      <vt:lpstr>Slide 2</vt:lpstr>
      <vt:lpstr>Slide 3</vt:lpstr>
      <vt:lpstr>Slide 4</vt:lpstr>
      <vt:lpstr>Slide 5</vt:lpstr>
      <vt:lpstr>Slide 6</vt:lpstr>
      <vt:lpstr>Slide 7</vt:lpstr>
      <vt:lpstr>Kratki spoj </vt:lpstr>
      <vt:lpstr>Električni otpornik</vt:lpstr>
      <vt:lpstr>Slide 10</vt:lpstr>
      <vt:lpstr>Slide 11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Hp</dc:creator>
  <cp:lastModifiedBy>sk-iloncarek</cp:lastModifiedBy>
  <cp:revision>13</cp:revision>
  <dcterms:created xsi:type="dcterms:W3CDTF">2020-09-19T11:35:53Z</dcterms:created>
  <dcterms:modified xsi:type="dcterms:W3CDTF">2020-09-29T07:45:19Z</dcterms:modified>
</cp:coreProperties>
</file>